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indent="-228600" lvl="2" marL="137160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subTitle"/>
          </p:nvPr>
        </p:nvSpPr>
        <p:spPr>
          <a:xfrm>
            <a:off x="1908175" y="1869281"/>
            <a:ext cx="5545138" cy="916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type="ctrTitle"/>
          </p:nvPr>
        </p:nvSpPr>
        <p:spPr>
          <a:xfrm>
            <a:off x="755650" y="465535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 rot="5400000">
            <a:off x="2874963" y="-1217612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/>
          <p:nvPr>
            <p:ph idx="2" type="pic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30238" y="1543050"/>
            <a:ext cx="2949575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228600" lvl="1" marL="914400" algn="l">
              <a:spcBef>
                <a:spcPts val="158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/>
            </a:lvl2pPr>
            <a:lvl3pPr indent="-228600" lvl="2" marL="1371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3pPr>
            <a:lvl4pPr indent="-228600" lvl="3" marL="1828800" algn="l">
              <a:spcBef>
                <a:spcPts val="113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4pPr>
            <a:lvl5pPr indent="-228600" lvl="4" marL="2286000" algn="l">
              <a:spcBef>
                <a:spcPts val="113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61950" lvl="1" marL="914400" algn="l"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23850" lvl="3" marL="182880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/>
            </a:lvl4pPr>
            <a:lvl5pPr indent="-323850" lvl="4" marL="228600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630238" y="1543050"/>
            <a:ext cx="2949575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228600" lvl="1" marL="914400" algn="l">
              <a:spcBef>
                <a:spcPts val="158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/>
            </a:lvl2pPr>
            <a:lvl3pPr indent="-228600" lvl="2" marL="1371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3pPr>
            <a:lvl4pPr indent="-228600" lvl="3" marL="1828800" algn="l">
              <a:spcBef>
                <a:spcPts val="113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4pPr>
            <a:lvl5pPr indent="-228600" lvl="4" marL="2286000" algn="l">
              <a:spcBef>
                <a:spcPts val="113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630238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630238" y="1260872"/>
            <a:ext cx="3868737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1pPr>
            <a:lvl2pPr indent="-228600" lvl="1" marL="91440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sz="1500"/>
            </a:lvl2pPr>
            <a:lvl3pPr indent="-228600" lvl="2" marL="137160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sz="135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630238" y="1878806"/>
            <a:ext cx="3868737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3" type="body"/>
          </p:nvPr>
        </p:nvSpPr>
        <p:spPr>
          <a:xfrm>
            <a:off x="4629150" y="1260872"/>
            <a:ext cx="3887788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1pPr>
            <a:lvl2pPr indent="-228600" lvl="1" marL="91440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sz="1500"/>
            </a:lvl2pPr>
            <a:lvl3pPr indent="-228600" lvl="2" marL="137160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sz="135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8" name="Google Shape;58;p9"/>
          <p:cNvSpPr txBox="1"/>
          <p:nvPr>
            <p:ph idx="4" type="body"/>
          </p:nvPr>
        </p:nvSpPr>
        <p:spPr>
          <a:xfrm>
            <a:off x="4629150" y="1878806"/>
            <a:ext cx="3887788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>
            <a:off x="1587" y="249237"/>
            <a:ext cx="9144000" cy="75882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808080">
                  <a:alpha val="5372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关系图" id="7" name="Google Shape;7;p1"/>
          <p:cNvPicPr preferRelativeResize="0"/>
          <p:nvPr/>
        </p:nvPicPr>
        <p:blipFill rotWithShape="1">
          <a:blip r:embed="rId1">
            <a:alphaModFix/>
          </a:blip>
          <a:srcRect b="13317" l="0" r="8122" t="1094"/>
          <a:stretch/>
        </p:blipFill>
        <p:spPr>
          <a:xfrm>
            <a:off x="5797550" y="3328987"/>
            <a:ext cx="3340100" cy="175101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关系图" id="82" name="Google Shape;82;p13"/>
          <p:cNvPicPr preferRelativeResize="0"/>
          <p:nvPr/>
        </p:nvPicPr>
        <p:blipFill rotWithShape="1">
          <a:blip r:embed="rId1">
            <a:alphaModFix/>
          </a:blip>
          <a:srcRect b="10907" l="0" r="2527" t="0"/>
          <a:stretch/>
        </p:blipFill>
        <p:spPr>
          <a:xfrm>
            <a:off x="179387" y="519112"/>
            <a:ext cx="8913812" cy="458311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/>
        </p:nvSpPr>
        <p:spPr>
          <a:xfrm>
            <a:off x="1587" y="411162"/>
            <a:ext cx="9144000" cy="113347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808080">
                  <a:alpha val="5372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457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124200" y="4684712"/>
            <a:ext cx="2895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1235075" y="863600"/>
            <a:ext cx="6672262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 HUẤN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 DỤNG PHẦN MỀM</a:t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2636552" y="2179955"/>
            <a:ext cx="4063933" cy="938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30000"/>
              </a:buClr>
              <a:buSzPts val="5500"/>
              <a:buFont typeface="Arial"/>
              <a:buNone/>
            </a:pPr>
            <a:r>
              <a:rPr b="1" i="0" lang="en-US" sz="5500" u="none" cap="none" strike="noStrike">
                <a:solidFill>
                  <a:srgbClr val="E3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BẠ SỐ</a:t>
            </a:r>
            <a:endParaRPr b="1" i="0" sz="5500" u="none" cap="none" strike="noStrike">
              <a:solidFill>
                <a:srgbClr val="E3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3943349" y="3849687"/>
            <a:ext cx="4743450" cy="430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600"/>
              <a:buFont typeface="Times New Roman"/>
              <a:buNone/>
            </a:pPr>
            <a:r>
              <a:rPr b="1" i="1" lang="en-US" sz="160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Quận 11</a:t>
            </a:r>
            <a:r>
              <a:rPr b="1" i="0" lang="en-US" sz="1600" u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ngày  05 tháng  06  năm 2024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71512" y="292100"/>
            <a:ext cx="7799387" cy="38385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Ý nghĩa việc triển khai học bạ điện tử</a:t>
            </a: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Các vai trò người dùng</a:t>
            </a: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Hoàn thiện dữ liệu nhà trường</a:t>
            </a: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Hướng dẫn luồng phát hành học bạ điện tử</a:t>
            </a:r>
            <a:b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idx="4294967295" type="title"/>
          </p:nvPr>
        </p:nvSpPr>
        <p:spPr>
          <a:xfrm>
            <a:off x="158750" y="247650"/>
            <a:ext cx="8528050" cy="6127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Ý nghĩa của việc triển khai học bạ điện tử</a:t>
            </a:r>
            <a:endParaRPr/>
          </a:p>
        </p:txBody>
      </p:sp>
      <p:sp>
        <p:nvSpPr>
          <p:cNvPr id="114" name="Google Shape;114;p17"/>
          <p:cNvSpPr txBox="1"/>
          <p:nvPr>
            <p:ph idx="4294967295" type="body"/>
          </p:nvPr>
        </p:nvSpPr>
        <p:spPr>
          <a:xfrm>
            <a:off x="755650" y="2100262"/>
            <a:ext cx="5002212" cy="20494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047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116" name="Google Shape;11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037" y="993775"/>
            <a:ext cx="8543925" cy="333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339725" y="155575"/>
            <a:ext cx="760095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Ý nghĩa của việc triển khai học bạ điện tử</a:t>
            </a:r>
            <a:endParaRPr/>
          </a:p>
        </p:txBody>
      </p:sp>
      <p:sp>
        <p:nvSpPr>
          <p:cNvPr id="122" name="Google Shape;122;p18"/>
          <p:cNvSpPr txBox="1"/>
          <p:nvPr>
            <p:ph idx="4294967295" type="body"/>
          </p:nvPr>
        </p:nvSpPr>
        <p:spPr>
          <a:xfrm>
            <a:off x="457200" y="1406525"/>
            <a:ext cx="7483475" cy="31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57175" lvl="0" marL="2571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Loại chữ ký: CTS + CKS cá nhân (GV +BGH)</a:t>
            </a:r>
            <a:endParaRPr/>
          </a:p>
          <a:p>
            <a:pPr indent="-257175" lvl="0" marL="2571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File học bạ xml, mỗi học sinh có 1 mã tra cứu học bạ</a:t>
            </a:r>
            <a:endParaRPr/>
          </a:p>
          <a:p>
            <a:pPr indent="-257175" lvl="0" marL="2571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Sử dung dữ liệu có sẵn tại CSDLN để tạo lập HBS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4775" lvl="0" marL="25717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339725" y="215900"/>
            <a:ext cx="5348287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Các vai trò người dùng</a:t>
            </a:r>
            <a:endParaRPr/>
          </a:p>
        </p:txBody>
      </p:sp>
      <p:sp>
        <p:nvSpPr>
          <p:cNvPr id="129" name="Google Shape;129;p19"/>
          <p:cNvSpPr txBox="1"/>
          <p:nvPr>
            <p:ph idx="4294967295" type="body"/>
          </p:nvPr>
        </p:nvSpPr>
        <p:spPr>
          <a:xfrm>
            <a:off x="457200" y="1406525"/>
            <a:ext cx="5300662" cy="31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047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131" name="Google Shape;13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81075"/>
            <a:ext cx="8794750" cy="384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117475" y="50800"/>
            <a:ext cx="7685087" cy="727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Hoàn thiện dữ liệu nhà trường</a:t>
            </a:r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377825" y="889000"/>
            <a:ext cx="8648700" cy="3122612"/>
          </a:xfrm>
          <a:prstGeom prst="flowChartAlternateProcess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</a:pPr>
            <a:r>
              <a:rPr b="1" i="1" lang="en-US" sz="20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1: Khởi tạo dữ liệu gốc từ gồm thông tin: giáo viên, học sinh, lớp học,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</a:pPr>
            <a:r>
              <a:rPr b="1" i="1" lang="en-US" sz="20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kết quả học tập,... bằng trang quản lý nhà trường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</a:pPr>
            <a:r>
              <a:rPr b="1" i="1" lang="en-US" sz="20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2: Nộp dữ liệu lên CSDLN cấp Sở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</a:pPr>
            <a:r>
              <a:rPr b="1" i="1" lang="en-US" sz="20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3: Đồng bộ dữ liệu tại học bạ điện tử</a:t>
            </a:r>
            <a:endParaRPr b="1" i="1" sz="20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406400" y="258762"/>
            <a:ext cx="7366000" cy="758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Hướng dẫn luồng phát hành học bạ điện tử</a:t>
            </a:r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5" name="Google Shape;145;p21"/>
          <p:cNvSpPr/>
          <p:nvPr/>
        </p:nvSpPr>
        <p:spPr>
          <a:xfrm>
            <a:off x="344487" y="1017587"/>
            <a:ext cx="8455025" cy="3827462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1. Chốt kết quả học tập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2. GVCN ký kết quả học tập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3. Hiệu trưởng ký kết quả học tập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4. Đóng dấu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 5. Nộp học bạ lên cơ sở dữ liệu học bạ của Sở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Times New Roman"/>
              <a:buNone/>
            </a:pPr>
            <a:r>
              <a:rPr b="1" i="0" lang="en-US" sz="33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Thông tin liên hệ</a:t>
            </a: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6553200" y="4684712"/>
            <a:ext cx="2133600" cy="35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2" name="Google Shape;152;p22"/>
          <p:cNvSpPr txBox="1"/>
          <p:nvPr/>
        </p:nvSpPr>
        <p:spPr>
          <a:xfrm>
            <a:off x="2601912" y="1498600"/>
            <a:ext cx="4838700" cy="1477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 Trần Huỳnh Tuấn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SĐT 0977 637 763 (Phụ trách chung)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 Huỳnh Tuấn Kiệt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SĐT  08698 08698 (Phụ trách địa bàn)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